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636" r:id="rId2"/>
    <p:sldId id="1102" r:id="rId3"/>
    <p:sldId id="1279" r:id="rId4"/>
    <p:sldId id="1291" r:id="rId5"/>
    <p:sldId id="1292" r:id="rId6"/>
    <p:sldId id="1293" r:id="rId7"/>
    <p:sldId id="1218" r:id="rId8"/>
    <p:sldId id="1294" r:id="rId9"/>
    <p:sldId id="1280" r:id="rId10"/>
    <p:sldId id="1295" r:id="rId11"/>
    <p:sldId id="1258" r:id="rId12"/>
    <p:sldId id="1259" r:id="rId13"/>
    <p:sldId id="1296" r:id="rId14"/>
    <p:sldId id="1283" r:id="rId15"/>
    <p:sldId id="1297" r:id="rId16"/>
    <p:sldId id="1298" r:id="rId17"/>
    <p:sldId id="1299" r:id="rId18"/>
    <p:sldId id="1300" r:id="rId19"/>
    <p:sldId id="1301" r:id="rId20"/>
    <p:sldId id="1302" r:id="rId21"/>
    <p:sldId id="1260" r:id="rId22"/>
    <p:sldId id="1303" r:id="rId23"/>
    <p:sldId id="1304" r:id="rId24"/>
    <p:sldId id="1305" r:id="rId25"/>
    <p:sldId id="13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96" autoAdjust="0"/>
    <p:restoredTop sz="94660"/>
  </p:normalViewPr>
  <p:slideViewPr>
    <p:cSldViewPr snapToGrid="0">
      <p:cViewPr varScale="1">
        <p:scale>
          <a:sx n="106" d="100"/>
          <a:sy n="106"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1/12/2025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ECDC86AE-8422-8503-22E8-9D6051C193B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January 12, 2025</a:t>
            </a:r>
          </a:p>
        </p:txBody>
      </p:sp>
      <p:sp>
        <p:nvSpPr>
          <p:cNvPr id="8" name="TextBox 7">
            <a:extLst>
              <a:ext uri="{FF2B5EF4-FFF2-40B4-BE49-F238E27FC236}">
                <a16:creationId xmlns:a16="http://schemas.microsoft.com/office/drawing/2014/main" id="{8A7EF892-2EBC-A35B-E1AD-8DAC06E3B68E}"/>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4:1-16</a:t>
            </a:r>
          </a:p>
          <a:p>
            <a:pPr algn="ctr"/>
            <a:r>
              <a:rPr lang="en-US" sz="3600" dirty="0">
                <a:solidFill>
                  <a:srgbClr val="493057"/>
                </a:solidFill>
                <a:latin typeface="Arial" panose="020B0604020202020204" pitchFamily="34" charset="0"/>
                <a:cs typeface="Arial" panose="020B0604020202020204" pitchFamily="34" charset="0"/>
              </a:rPr>
              <a:t>Part 3</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3AF1-2B3A-4667-91DB-15C73DB5CAD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E14549E-3561-B7F2-CB79-29B6F13D4AD7}"/>
              </a:ext>
            </a:extLst>
          </p:cNvPr>
          <p:cNvSpPr txBox="1">
            <a:spLocks noChangeArrowheads="1"/>
          </p:cNvSpPr>
          <p:nvPr/>
        </p:nvSpPr>
        <p:spPr bwMode="auto">
          <a:xfrm>
            <a:off x="173038" y="676675"/>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 And 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C59A208-4328-9F04-0943-72CA8AA96518}"/>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4:11-13</a:t>
            </a:r>
          </a:p>
        </p:txBody>
      </p:sp>
    </p:spTree>
    <p:extLst>
      <p:ext uri="{BB962C8B-B14F-4D97-AF65-F5344CB8AC3E}">
        <p14:creationId xmlns:p14="http://schemas.microsoft.com/office/powerpoint/2010/main" val="21006430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3F3D-38DC-7737-9943-CBB1CC4A196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31C6D66-7159-CBEC-C8C8-B88AB58216BA}"/>
              </a:ext>
            </a:extLst>
          </p:cNvPr>
          <p:cNvSpPr txBox="1">
            <a:spLocks noChangeArrowheads="1"/>
          </p:cNvSpPr>
          <p:nvPr/>
        </p:nvSpPr>
        <p:spPr bwMode="auto">
          <a:xfrm>
            <a:off x="193199" y="969980"/>
            <a:ext cx="11805602"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Font typeface="+mj-lt"/>
              <a:buAutoNum type="romanUcPeriod"/>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(4:12)</a:t>
            </a:r>
          </a:p>
          <a:p>
            <a:pPr marL="857250" marR="0" lvl="0" indent="-857250" algn="just">
              <a:buFont typeface="+mj-lt"/>
              <a:buAutoNum type="romanUcPeriod"/>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goals of the preaching gifts </a:t>
            </a:r>
            <a:r>
              <a:rPr lang="en-US" sz="40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(4:13)</a:t>
            </a:r>
          </a:p>
          <a:p>
            <a:pPr marL="857250" marR="0" lvl="0" indent="-857250" algn="just">
              <a:buFont typeface="+mj-lt"/>
              <a:buAutoNum type="romanUcPeriod"/>
            </a:pPr>
            <a:r>
              <a:rPr lang="en-US" sz="4000" b="0" i="0" dirty="0">
                <a:solidFill>
                  <a:schemeClr val="tx1"/>
                </a:solidFill>
                <a:latin typeface="Arial" panose="020B0604020202020204" pitchFamily="34" charset="0"/>
                <a:ea typeface="Calibri" panose="020F0502020204030204" pitchFamily="34" charset="0"/>
                <a:cs typeface="Times New Roman" panose="02020603050405020304" pitchFamily="18" charset="0"/>
              </a:rPr>
              <a:t>The results of the preaching gifts </a:t>
            </a:r>
            <a:r>
              <a:rPr lang="en-US" sz="4000" b="0" i="0" baseline="30000" dirty="0">
                <a:solidFill>
                  <a:schemeClr val="tx1"/>
                </a:solidFill>
                <a:latin typeface="Arial" panose="020B0604020202020204" pitchFamily="34" charset="0"/>
                <a:ea typeface="Calibri" panose="020F0502020204030204" pitchFamily="34" charset="0"/>
                <a:cs typeface="Times New Roman" panose="02020603050405020304" pitchFamily="18" charset="0"/>
              </a:rPr>
              <a:t>(4:14-16)</a:t>
            </a:r>
          </a:p>
          <a:p>
            <a:pPr marR="0" lvl="0" algn="just"/>
            <a:endParaRPr lang="en-US" sz="40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endParaRPr lang="en-US" sz="38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90AEEB-7E1E-C1DF-508B-737E7026E43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Ephesians 4:12-16</a:t>
            </a:r>
          </a:p>
        </p:txBody>
      </p:sp>
    </p:spTree>
    <p:extLst>
      <p:ext uri="{BB962C8B-B14F-4D97-AF65-F5344CB8AC3E}">
        <p14:creationId xmlns:p14="http://schemas.microsoft.com/office/powerpoint/2010/main" val="15554841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BFB7-748F-F1FC-C23C-8EB6D73A7F4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5E137EA-B7DC-7228-09A5-5347DB526211}"/>
              </a:ext>
            </a:extLst>
          </p:cNvPr>
          <p:cNvSpPr txBox="1">
            <a:spLocks noChangeArrowheads="1"/>
          </p:cNvSpPr>
          <p:nvPr/>
        </p:nvSpPr>
        <p:spPr bwMode="auto">
          <a:xfrm>
            <a:off x="173038" y="745499"/>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EF33A1-B349-905A-D534-7A3D8BADC0F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193E2F68-E484-BDA0-99B2-A42715D91CF5}"/>
              </a:ext>
            </a:extLst>
          </p:cNvPr>
          <p:cNvSpPr txBox="1">
            <a:spLocks noChangeArrowheads="1"/>
          </p:cNvSpPr>
          <p:nvPr/>
        </p:nvSpPr>
        <p:spPr bwMode="auto">
          <a:xfrm>
            <a:off x="1120876" y="1394429"/>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11 And He gave some as apostles, and some as prophets, and some as evangelists, and some as pastors and teachers, 12 for the equipping of the saints for the work of service, to the building up of the body of Christ;</a:t>
            </a:r>
          </a:p>
        </p:txBody>
      </p:sp>
    </p:spTree>
    <p:extLst>
      <p:ext uri="{BB962C8B-B14F-4D97-AF65-F5344CB8AC3E}">
        <p14:creationId xmlns:p14="http://schemas.microsoft.com/office/powerpoint/2010/main" val="316148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DCB7B-98AE-F0DE-61C4-6BC53190376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1F5714A-E251-8A74-93B6-9B9252394E81}"/>
              </a:ext>
            </a:extLst>
          </p:cNvPr>
          <p:cNvSpPr txBox="1">
            <a:spLocks noChangeArrowheads="1"/>
          </p:cNvSpPr>
          <p:nvPr/>
        </p:nvSpPr>
        <p:spPr bwMode="auto">
          <a:xfrm>
            <a:off x="173038" y="745499"/>
            <a:ext cx="1180560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endParaRPr lang="en-US" sz="4000" b="0" i="0" baseline="3000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2D8F9C7-8D90-01FC-3668-E7590F262089}"/>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8DE269DF-0230-F2F0-DB84-2F1468F2418D}"/>
              </a:ext>
            </a:extLst>
          </p:cNvPr>
          <p:cNvSpPr txBox="1">
            <a:spLocks noChangeArrowheads="1"/>
          </p:cNvSpPr>
          <p:nvPr/>
        </p:nvSpPr>
        <p:spPr bwMode="auto">
          <a:xfrm>
            <a:off x="1120876" y="2031424"/>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until we all attain to the unity of the faith, and of the knowledge of the Son of God, to a mature man, to the measure of the stature which belongs to the fullness of Christ.</a:t>
            </a:r>
          </a:p>
        </p:txBody>
      </p:sp>
      <p:sp>
        <p:nvSpPr>
          <p:cNvPr id="4" name="Text Box 3">
            <a:extLst>
              <a:ext uri="{FF2B5EF4-FFF2-40B4-BE49-F238E27FC236}">
                <a16:creationId xmlns:a16="http://schemas.microsoft.com/office/drawing/2014/main" id="{1E89ED05-6C5A-549D-8B4E-D8BF7D189877}"/>
              </a:ext>
            </a:extLst>
          </p:cNvPr>
          <p:cNvSpPr txBox="1">
            <a:spLocks noChangeArrowheads="1"/>
          </p:cNvSpPr>
          <p:nvPr/>
        </p:nvSpPr>
        <p:spPr bwMode="auto">
          <a:xfrm>
            <a:off x="1088344" y="3488639"/>
            <a:ext cx="108577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Unity grounded in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faith</a:t>
            </a:r>
            <a:endPar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Maturity based on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knowledge of the Son of God</a:t>
            </a:r>
          </a:p>
        </p:txBody>
      </p:sp>
    </p:spTree>
    <p:extLst>
      <p:ext uri="{BB962C8B-B14F-4D97-AF65-F5344CB8AC3E}">
        <p14:creationId xmlns:p14="http://schemas.microsoft.com/office/powerpoint/2010/main" val="1231983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2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66AB-8D55-41FA-9C0B-DBBE8E23D4B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C9A602-01E3-FD6F-7670-D1AD65435474}"/>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proclaim Him, admonishing every man and teaching every man with all wisdom, so that we may present every man complete in Christ.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997CEC-39CD-3E77-4C9C-2A7D52324A5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Colossians 1:28</a:t>
            </a:r>
          </a:p>
        </p:txBody>
      </p:sp>
    </p:spTree>
    <p:extLst>
      <p:ext uri="{BB962C8B-B14F-4D97-AF65-F5344CB8AC3E}">
        <p14:creationId xmlns:p14="http://schemas.microsoft.com/office/powerpoint/2010/main" val="38392583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81EE-9481-871C-516B-3474CDED6CF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A961203-7143-58F3-B440-9E2ED88745F3}"/>
              </a:ext>
            </a:extLst>
          </p:cNvPr>
          <p:cNvSpPr txBox="1">
            <a:spLocks noChangeArrowheads="1"/>
          </p:cNvSpPr>
          <p:nvPr/>
        </p:nvSpPr>
        <p:spPr bwMode="auto">
          <a:xfrm>
            <a:off x="173038" y="745499"/>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For though by this time you ought to be teachers, you have need again for someone to teach you the elementary principles of the oracles of God, and you have come to need milk and not solid food. 13 For everyone who partakes only of milk is not accustomed to the word of righteousness, for he is an infant. 14 But solid food is for the mature, who because of practice have their senses trained to discern good and evil.</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68965FD-AA66-9624-4A7C-F16ECD0E33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Hebrews 5:12-14</a:t>
            </a:r>
          </a:p>
        </p:txBody>
      </p:sp>
    </p:spTree>
    <p:extLst>
      <p:ext uri="{BB962C8B-B14F-4D97-AF65-F5344CB8AC3E}">
        <p14:creationId xmlns:p14="http://schemas.microsoft.com/office/powerpoint/2010/main" val="398852685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1453-39AF-CA90-9C12-F5F78516940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98A0803-0511-6DA9-8815-C0333F22AB2A}"/>
              </a:ext>
            </a:extLst>
          </p:cNvPr>
          <p:cNvSpPr txBox="1">
            <a:spLocks noChangeArrowheads="1"/>
          </p:cNvSpPr>
          <p:nvPr/>
        </p:nvSpPr>
        <p:spPr bwMode="auto">
          <a:xfrm>
            <a:off x="173038" y="745499"/>
            <a:ext cx="1180560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endParaRPr lang="en-US" sz="4000" b="0" i="0" baseline="3000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A965132-4F19-D602-A2C7-87D01C900FC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8962F811-15AC-6F4D-9FB1-9C7473FFD954}"/>
              </a:ext>
            </a:extLst>
          </p:cNvPr>
          <p:cNvSpPr txBox="1">
            <a:spLocks noChangeArrowheads="1"/>
          </p:cNvSpPr>
          <p:nvPr/>
        </p:nvSpPr>
        <p:spPr bwMode="auto">
          <a:xfrm>
            <a:off x="1120876" y="2031424"/>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until we all attain to the unity of the faith, and of the knowledge of the Son of God, to a mature man, to the measure of the stature which belongs to the fullness of Christ.</a:t>
            </a:r>
          </a:p>
        </p:txBody>
      </p:sp>
      <p:sp>
        <p:nvSpPr>
          <p:cNvPr id="4" name="Text Box 3">
            <a:extLst>
              <a:ext uri="{FF2B5EF4-FFF2-40B4-BE49-F238E27FC236}">
                <a16:creationId xmlns:a16="http://schemas.microsoft.com/office/drawing/2014/main" id="{29000F24-AE5D-F240-2912-49244399EAC1}"/>
              </a:ext>
            </a:extLst>
          </p:cNvPr>
          <p:cNvSpPr txBox="1">
            <a:spLocks noChangeArrowheads="1"/>
          </p:cNvSpPr>
          <p:nvPr/>
        </p:nvSpPr>
        <p:spPr bwMode="auto">
          <a:xfrm>
            <a:off x="1088344" y="3488639"/>
            <a:ext cx="10857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Unity grounded in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faith</a:t>
            </a:r>
            <a:endPar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Maturity based on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knowledge of the Son of God</a:t>
            </a: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Christlikeness based upon</a:t>
            </a:r>
            <a:r>
              <a:rPr lang="en-US" b="0" dirty="0">
                <a:solidFill>
                  <a:schemeClr val="tx1"/>
                </a:solidFill>
                <a:latin typeface="Arial" panose="020B0604020202020204" pitchFamily="34" charset="0"/>
                <a:ea typeface="Calibri" panose="020F0502020204030204" pitchFamily="34" charset="0"/>
              </a:rPr>
              <a:t>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fullness of Christ</a:t>
            </a:r>
            <a:endPar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48979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225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25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FA44-9A9A-778B-D1FA-15C6459EA86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4E3C946-ABF1-9810-FC67-9DF83603FF77}"/>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those whom [God the Father] He foreknew, He also predestined to become conformed to the image of His Son…</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D962D9-BBF9-1E1D-B4F5-60FE667B3A2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8:29</a:t>
            </a:r>
          </a:p>
        </p:txBody>
      </p:sp>
    </p:spTree>
    <p:extLst>
      <p:ext uri="{BB962C8B-B14F-4D97-AF65-F5344CB8AC3E}">
        <p14:creationId xmlns:p14="http://schemas.microsoft.com/office/powerpoint/2010/main" val="392221671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E851-775D-AB27-9CB0-6FB1E5EF67C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7971165-B640-CC1B-CA53-7D324987B7C7}"/>
              </a:ext>
            </a:extLst>
          </p:cNvPr>
          <p:cNvSpPr txBox="1">
            <a:spLocks noChangeArrowheads="1"/>
          </p:cNvSpPr>
          <p:nvPr/>
        </p:nvSpPr>
        <p:spPr bwMode="auto">
          <a:xfrm>
            <a:off x="173038" y="745499"/>
            <a:ext cx="11805602"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endParaRPr lang="en-US" sz="4000" b="0" i="0" baseline="3000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D69426-162C-4ACB-3C6A-338AF1964FF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D8FFD381-A2BC-98AA-9E9A-AB29FBE43C39}"/>
              </a:ext>
            </a:extLst>
          </p:cNvPr>
          <p:cNvSpPr txBox="1">
            <a:spLocks noChangeArrowheads="1"/>
          </p:cNvSpPr>
          <p:nvPr/>
        </p:nvSpPr>
        <p:spPr bwMode="auto">
          <a:xfrm>
            <a:off x="1120876" y="2031424"/>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until</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we all attain to the unity of the faith, and of the knowledge of the Son of God, to a mature man, to the measure of the stature which belongs to the fullness of Christ.</a:t>
            </a:r>
          </a:p>
        </p:txBody>
      </p:sp>
      <p:sp>
        <p:nvSpPr>
          <p:cNvPr id="4" name="Text Box 3">
            <a:extLst>
              <a:ext uri="{FF2B5EF4-FFF2-40B4-BE49-F238E27FC236}">
                <a16:creationId xmlns:a16="http://schemas.microsoft.com/office/drawing/2014/main" id="{7AD8C0BA-8D59-6B28-3E7A-45E7E8BC3EAA}"/>
              </a:ext>
            </a:extLst>
          </p:cNvPr>
          <p:cNvSpPr txBox="1">
            <a:spLocks noChangeArrowheads="1"/>
          </p:cNvSpPr>
          <p:nvPr/>
        </p:nvSpPr>
        <p:spPr bwMode="auto">
          <a:xfrm>
            <a:off x="1088344" y="3488639"/>
            <a:ext cx="10857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Unity grounded in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faith</a:t>
            </a:r>
            <a:endPar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Maturity based on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knowledge of the Son of God</a:t>
            </a: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Christlikeness based upon</a:t>
            </a:r>
            <a:r>
              <a:rPr lang="en-US" b="0" dirty="0">
                <a:solidFill>
                  <a:schemeClr val="tx1"/>
                </a:solidFill>
                <a:latin typeface="Arial" panose="020B0604020202020204" pitchFamily="34" charset="0"/>
                <a:ea typeface="Calibri" panose="020F0502020204030204" pitchFamily="34" charset="0"/>
              </a:rPr>
              <a:t> </a:t>
            </a:r>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fullness of Christ</a:t>
            </a:r>
            <a:endParaRPr lang="en-US" b="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47506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0EC42-5F22-71BB-A98A-3259D1F9451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CE84B88-7202-40C4-D7DB-CA5D66CCD84A}"/>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buFont typeface="Wingdings" panose="05000000000000000000" pitchFamily="2" charset="2"/>
              <a:buChar char=""/>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 I pursuing maturity in Christ? </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4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 I striving to grow in my understanding of </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faith</a:t>
            </a:r>
            <a:r>
              <a:rPr lang="en-US" sz="4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in my  </a:t>
            </a:r>
            <a:r>
              <a:rPr lang="en-US" sz="4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knowledge of the Son of God?</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 I eager to become </a:t>
            </a:r>
            <a:r>
              <a:rPr lang="en-US" sz="4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mature man</a:t>
            </a: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 Christ?</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4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Am I diligently looking to Christ not only for salvation, but also as my sole standard for Christian living?</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 I understand how God intends to bring about maturity in my life?</a:t>
            </a:r>
            <a:endParaRPr lang="en-US" sz="40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EB8BAF-2EBF-DA63-8528-C1F8AB0DE88A}"/>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223257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676675"/>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4 There is one body and one Spirit, just as also you were called in one hope of your calling; 5 one Lord, one faith, one baptism, 6 one God and Father of all who is over all and through all and in all.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4:1-6</a:t>
            </a:r>
          </a:p>
        </p:txBody>
      </p:sp>
    </p:spTree>
    <p:extLst>
      <p:ext uri="{BB962C8B-B14F-4D97-AF65-F5344CB8AC3E}">
        <p14:creationId xmlns:p14="http://schemas.microsoft.com/office/powerpoint/2010/main" val="13175708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D2E5B-4AE5-1ED5-92A2-BE652CB833F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E0C7EF4-F1CD-FE9F-50E2-C166EAE4A4EC}"/>
              </a:ext>
            </a:extLst>
          </p:cNvPr>
          <p:cNvSpPr txBox="1">
            <a:spLocks noChangeArrowheads="1"/>
          </p:cNvSpPr>
          <p:nvPr/>
        </p:nvSpPr>
        <p:spPr bwMode="auto">
          <a:xfrm>
            <a:off x="173038" y="745499"/>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p>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results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(14-16)</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EA84FE4-2BE7-3602-E7A6-18C39763353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FBBC7FFE-F9E7-9A9D-0F99-5B92AAAFDACC}"/>
              </a:ext>
            </a:extLst>
          </p:cNvPr>
          <p:cNvSpPr txBox="1">
            <a:spLocks noChangeArrowheads="1"/>
          </p:cNvSpPr>
          <p:nvPr/>
        </p:nvSpPr>
        <p:spPr bwMode="auto">
          <a:xfrm>
            <a:off x="1120876" y="3202676"/>
            <a:ext cx="1085776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As a result, we are no longer to be children, tossed here and there by waves and carried about by every wind of doctrine, by the trickery of men, by craftiness in deceitful scheming;</a:t>
            </a:r>
          </a:p>
        </p:txBody>
      </p:sp>
      <p:sp>
        <p:nvSpPr>
          <p:cNvPr id="4" name="Text Box 3">
            <a:extLst>
              <a:ext uri="{FF2B5EF4-FFF2-40B4-BE49-F238E27FC236}">
                <a16:creationId xmlns:a16="http://schemas.microsoft.com/office/drawing/2014/main" id="{9342F73F-BA2C-5F4F-4E70-E1131BBB2752}"/>
              </a:ext>
            </a:extLst>
          </p:cNvPr>
          <p:cNvSpPr txBox="1">
            <a:spLocks noChangeArrowheads="1"/>
          </p:cNvSpPr>
          <p:nvPr/>
        </p:nvSpPr>
        <p:spPr bwMode="auto">
          <a:xfrm>
            <a:off x="1120875" y="2643876"/>
            <a:ext cx="108577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We are not deceived by error </a:t>
            </a:r>
            <a:r>
              <a:rPr lang="en-US" b="0" i="0" baseline="30000" dirty="0">
                <a:solidFill>
                  <a:schemeClr val="tx1"/>
                </a:solidFill>
                <a:latin typeface="Arial" panose="020B0604020202020204" pitchFamily="34" charset="0"/>
                <a:ea typeface="Calibri" panose="020F0502020204030204" pitchFamily="34" charset="0"/>
              </a:rPr>
              <a:t>(14)</a:t>
            </a:r>
            <a:endParaRPr lang="en-US" b="0" i="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655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250"/>
                                        <p:tgtEl>
                                          <p:spTgt spid="4">
                                            <p:txEl>
                                              <p:pRg st="0" end="0"/>
                                            </p:txEl>
                                          </p:spTgt>
                                        </p:tgtEl>
                                      </p:cBhvr>
                                    </p:animEffect>
                                  </p:childTnLst>
                                </p:cTn>
                              </p:par>
                            </p:childTnLst>
                          </p:cTn>
                        </p:par>
                        <p:par>
                          <p:cTn id="13" fill="hold">
                            <p:stCondLst>
                              <p:cond delay="225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F69D-B348-889D-7688-E12651FD8E2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2CD7DAD-E706-AA05-B29B-B596C2A24326}"/>
              </a:ext>
            </a:extLst>
          </p:cNvPr>
          <p:cNvSpPr txBox="1">
            <a:spLocks noChangeArrowheads="1"/>
          </p:cNvSpPr>
          <p:nvPr/>
        </p:nvSpPr>
        <p:spPr bwMode="auto">
          <a:xfrm>
            <a:off x="173038" y="745499"/>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800" b="0" dirty="0">
                <a:solidFill>
                  <a:schemeClr val="tx1"/>
                </a:solidFill>
                <a:latin typeface="Calibri" panose="020F0502020204030204" pitchFamily="34" charset="0"/>
                <a:ea typeface="Calibri" panose="020F0502020204030204" pitchFamily="34" charset="0"/>
                <a:cs typeface="Calibri" panose="020F0502020204030204" pitchFamily="34" charset="0"/>
              </a:rPr>
              <a:t>24 Therefore everyone who hears these words of Mine and acts on them, may be compared to a wise man who built his house on the rock. 25 And the rain fell, and the floods came, and the winds blew and slammed against that house; and yet it did not fall, for it had been founded on the rock. 26 Everyone who hears these words of Mine and does not act on them, will be like a foolish man who built his house on the sand. 27 The rain fell, and the floods came, and the winds blew and slammed against that house; and it fell — and great was its fall.</a:t>
            </a:r>
          </a:p>
        </p:txBody>
      </p:sp>
      <p:sp>
        <p:nvSpPr>
          <p:cNvPr id="6" name="TextBox 5">
            <a:extLst>
              <a:ext uri="{FF2B5EF4-FFF2-40B4-BE49-F238E27FC236}">
                <a16:creationId xmlns:a16="http://schemas.microsoft.com/office/drawing/2014/main" id="{D3B2BCE4-26CE-066E-1F54-9E3D788F543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Matthew 7:24-27</a:t>
            </a:r>
          </a:p>
        </p:txBody>
      </p:sp>
    </p:spTree>
    <p:extLst>
      <p:ext uri="{BB962C8B-B14F-4D97-AF65-F5344CB8AC3E}">
        <p14:creationId xmlns:p14="http://schemas.microsoft.com/office/powerpoint/2010/main" val="177456272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CDF82-0AED-B299-3436-D0DDAD8B82F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4A62540-42CB-4212-2CFC-8B17795865D7}"/>
              </a:ext>
            </a:extLst>
          </p:cNvPr>
          <p:cNvSpPr txBox="1">
            <a:spLocks noChangeArrowheads="1"/>
          </p:cNvSpPr>
          <p:nvPr/>
        </p:nvSpPr>
        <p:spPr bwMode="auto">
          <a:xfrm>
            <a:off x="173038" y="745499"/>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p>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results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(14-16)</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779AFD-C821-33AE-290F-93CA65EE95C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99757B91-C77B-E4DA-2D30-5C0F434D7374}"/>
              </a:ext>
            </a:extLst>
          </p:cNvPr>
          <p:cNvSpPr txBox="1">
            <a:spLocks noChangeArrowheads="1"/>
          </p:cNvSpPr>
          <p:nvPr/>
        </p:nvSpPr>
        <p:spPr bwMode="auto">
          <a:xfrm>
            <a:off x="1120876" y="3644466"/>
            <a:ext cx="108577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speaking the truth in love, </a:t>
            </a:r>
          </a:p>
        </p:txBody>
      </p:sp>
      <p:sp>
        <p:nvSpPr>
          <p:cNvPr id="4" name="Text Box 3">
            <a:extLst>
              <a:ext uri="{FF2B5EF4-FFF2-40B4-BE49-F238E27FC236}">
                <a16:creationId xmlns:a16="http://schemas.microsoft.com/office/drawing/2014/main" id="{20DB0421-6990-864B-1B8F-565A430F4A05}"/>
              </a:ext>
            </a:extLst>
          </p:cNvPr>
          <p:cNvSpPr txBox="1">
            <a:spLocks noChangeArrowheads="1"/>
          </p:cNvSpPr>
          <p:nvPr/>
        </p:nvSpPr>
        <p:spPr bwMode="auto">
          <a:xfrm>
            <a:off x="1120875" y="2643876"/>
            <a:ext cx="108577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We are not deceived by error </a:t>
            </a:r>
            <a:r>
              <a:rPr lang="en-US" b="0" i="0" baseline="30000" dirty="0">
                <a:solidFill>
                  <a:schemeClr val="tx1"/>
                </a:solidFill>
                <a:latin typeface="Arial" panose="020B0604020202020204" pitchFamily="34" charset="0"/>
                <a:ea typeface="Calibri" panose="020F0502020204030204" pitchFamily="34" charset="0"/>
              </a:rPr>
              <a:t>(14)</a:t>
            </a: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cs typeface="Calibri" panose="020F0502020204030204" pitchFamily="34" charset="0"/>
              </a:rPr>
              <a:t>We are grounded in the truth </a:t>
            </a:r>
            <a:r>
              <a:rPr lang="en-US" b="0" i="0" baseline="30000" dirty="0">
                <a:solidFill>
                  <a:schemeClr val="tx1"/>
                </a:solidFill>
                <a:latin typeface="Arial" panose="020B0604020202020204" pitchFamily="34" charset="0"/>
                <a:ea typeface="Calibri" panose="020F0502020204030204" pitchFamily="34" charset="0"/>
                <a:cs typeface="Calibri" panose="020F0502020204030204" pitchFamily="34" charset="0"/>
              </a:rPr>
              <a:t>(15a)</a:t>
            </a:r>
            <a:endParaRPr lang="en-US" b="0" i="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524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2742-D568-5AFA-43CD-D751931ADB6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D20F564-4661-1C3A-78EC-0A0518515F5E}"/>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 the word of Christ richly dwell within you, with all wisdom teaching and admonishing one another</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2959B88-94BA-50EA-294B-CA9E37C2794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Colossians 3:16</a:t>
            </a:r>
          </a:p>
        </p:txBody>
      </p:sp>
    </p:spTree>
    <p:extLst>
      <p:ext uri="{BB962C8B-B14F-4D97-AF65-F5344CB8AC3E}">
        <p14:creationId xmlns:p14="http://schemas.microsoft.com/office/powerpoint/2010/main" val="210352091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E0655-0FB6-4DA0-D1F4-BC0900BA3BC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C14F163-E2CE-BF26-9CBC-B8EE0428D179}"/>
              </a:ext>
            </a:extLst>
          </p:cNvPr>
          <p:cNvSpPr txBox="1">
            <a:spLocks noChangeArrowheads="1"/>
          </p:cNvSpPr>
          <p:nvPr/>
        </p:nvSpPr>
        <p:spPr bwMode="auto">
          <a:xfrm>
            <a:off x="173038" y="745499"/>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purpose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(12)</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The goals of the preaching gifts </a:t>
            </a:r>
            <a:r>
              <a:rPr lang="en-US" sz="4000" b="0" i="0" baseline="30000" dirty="0">
                <a:solidFill>
                  <a:schemeClr val="tx1"/>
                </a:solidFill>
                <a:latin typeface="Arial" panose="020B0604020202020204" pitchFamily="34" charset="0"/>
                <a:ea typeface="Calibri" panose="020F0502020204030204" pitchFamily="34" charset="0"/>
              </a:rPr>
              <a:t>(13)</a:t>
            </a:r>
          </a:p>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The results of the preaching gifts </a:t>
            </a:r>
            <a:r>
              <a:rPr lang="en-US" sz="4000" b="0" i="0" baseline="30000" dirty="0">
                <a:solidFill>
                  <a:schemeClr val="tx1"/>
                </a:solidFill>
                <a:effectLst/>
                <a:latin typeface="Arial" panose="020B0604020202020204" pitchFamily="34" charset="0"/>
                <a:ea typeface="Calibri" panose="020F0502020204030204" pitchFamily="34" charset="0"/>
              </a:rPr>
              <a:t>(14-16)</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1722B2-0E86-D2FE-30B0-9FB6BC2C76C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7D0E2284-AF92-ECCB-04AF-3B0936B68166}"/>
              </a:ext>
            </a:extLst>
          </p:cNvPr>
          <p:cNvSpPr txBox="1">
            <a:spLocks noChangeArrowheads="1"/>
          </p:cNvSpPr>
          <p:nvPr/>
        </p:nvSpPr>
        <p:spPr bwMode="auto">
          <a:xfrm>
            <a:off x="1120876" y="4168448"/>
            <a:ext cx="108577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15b…we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 </a:t>
            </a:r>
          </a:p>
        </p:txBody>
      </p:sp>
      <p:sp>
        <p:nvSpPr>
          <p:cNvPr id="4" name="Text Box 3">
            <a:extLst>
              <a:ext uri="{FF2B5EF4-FFF2-40B4-BE49-F238E27FC236}">
                <a16:creationId xmlns:a16="http://schemas.microsoft.com/office/drawing/2014/main" id="{A4A388F1-5165-C22E-D268-7FC3CCB07E32}"/>
              </a:ext>
            </a:extLst>
          </p:cNvPr>
          <p:cNvSpPr txBox="1">
            <a:spLocks noChangeArrowheads="1"/>
          </p:cNvSpPr>
          <p:nvPr/>
        </p:nvSpPr>
        <p:spPr bwMode="auto">
          <a:xfrm>
            <a:off x="1120875" y="2643876"/>
            <a:ext cx="108577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indent="-514350">
              <a:buAutoNum type="alphaUcPeriod"/>
            </a:pPr>
            <a:r>
              <a:rPr lang="en-US" b="0" i="0" dirty="0">
                <a:solidFill>
                  <a:schemeClr val="tx1"/>
                </a:solidFill>
                <a:latin typeface="Arial" panose="020B0604020202020204" pitchFamily="34" charset="0"/>
                <a:ea typeface="Calibri" panose="020F0502020204030204" pitchFamily="34" charset="0"/>
              </a:rPr>
              <a:t>We are not deceived by error </a:t>
            </a:r>
            <a:r>
              <a:rPr lang="en-US" b="0" i="0" baseline="30000" dirty="0">
                <a:solidFill>
                  <a:schemeClr val="tx1"/>
                </a:solidFill>
                <a:latin typeface="Arial" panose="020B0604020202020204" pitchFamily="34" charset="0"/>
                <a:ea typeface="Calibri" panose="020F0502020204030204" pitchFamily="34" charset="0"/>
              </a:rPr>
              <a:t>(14)</a:t>
            </a: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cs typeface="Calibri" panose="020F0502020204030204" pitchFamily="34" charset="0"/>
              </a:rPr>
              <a:t>We are grounded in the truth </a:t>
            </a:r>
            <a:r>
              <a:rPr lang="en-US" b="0" i="0" baseline="30000" dirty="0">
                <a:solidFill>
                  <a:schemeClr val="tx1"/>
                </a:solidFill>
                <a:latin typeface="Arial" panose="020B0604020202020204" pitchFamily="34" charset="0"/>
                <a:ea typeface="Calibri" panose="020F0502020204030204" pitchFamily="34" charset="0"/>
                <a:cs typeface="Calibri" panose="020F0502020204030204" pitchFamily="34" charset="0"/>
              </a:rPr>
              <a:t>(15a)</a:t>
            </a:r>
          </a:p>
          <a:p>
            <a:pPr marL="514350" indent="-514350">
              <a:buAutoNum type="alphaUcPeriod"/>
            </a:pPr>
            <a:r>
              <a:rPr lang="en-US" b="0" i="0" dirty="0">
                <a:solidFill>
                  <a:schemeClr val="tx1"/>
                </a:solidFill>
                <a:latin typeface="Arial" panose="020B0604020202020204" pitchFamily="34" charset="0"/>
                <a:ea typeface="Calibri" panose="020F0502020204030204" pitchFamily="34" charset="0"/>
                <a:cs typeface="Calibri" panose="020F0502020204030204" pitchFamily="34" charset="0"/>
              </a:rPr>
              <a:t>We are focused on Christ as our Head </a:t>
            </a:r>
            <a:r>
              <a:rPr lang="en-US" b="0" i="0" baseline="30000" dirty="0">
                <a:solidFill>
                  <a:schemeClr val="tx1"/>
                </a:solidFill>
                <a:latin typeface="Arial" panose="020B0604020202020204" pitchFamily="34" charset="0"/>
                <a:ea typeface="Calibri" panose="020F0502020204030204" pitchFamily="34" charset="0"/>
                <a:cs typeface="Calibri" panose="020F0502020204030204" pitchFamily="34" charset="0"/>
              </a:rPr>
              <a:t>(15b-16)</a:t>
            </a:r>
            <a:endParaRPr lang="en-US" b="0" i="0" baseline="30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796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250"/>
                                        <p:tgtEl>
                                          <p:spTgt spid="4">
                                            <p:txEl>
                                              <p:pRg st="2" end="2"/>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8E956-A211-5984-8C23-83258F42643F}"/>
            </a:ext>
          </a:extLst>
        </p:cNvPr>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B324AF3B-EA50-AAF0-5428-775A6797C5A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D0D6BF0-BD95-E80D-940C-C419E6C66C18}"/>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January 12, 2025</a:t>
            </a:r>
          </a:p>
        </p:txBody>
      </p:sp>
      <p:sp>
        <p:nvSpPr>
          <p:cNvPr id="8" name="TextBox 7">
            <a:extLst>
              <a:ext uri="{FF2B5EF4-FFF2-40B4-BE49-F238E27FC236}">
                <a16:creationId xmlns:a16="http://schemas.microsoft.com/office/drawing/2014/main" id="{2B145591-2D32-13EC-07F0-08C77F775022}"/>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4:1-12</a:t>
            </a:r>
          </a:p>
          <a:p>
            <a:pPr algn="ctr"/>
            <a:r>
              <a:rPr lang="en-US" sz="3600" dirty="0">
                <a:solidFill>
                  <a:srgbClr val="493057"/>
                </a:solidFill>
                <a:latin typeface="Arial" panose="020B0604020202020204" pitchFamily="34" charset="0"/>
                <a:cs typeface="Arial" panose="020B0604020202020204" pitchFamily="34" charset="0"/>
              </a:rPr>
              <a:t>Part 3</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49721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3A41-BFAB-568E-B141-9EBFF9E41C9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98C7C84-EC65-9ABF-986C-D69C0BD10C9A}"/>
              </a:ext>
            </a:extLst>
          </p:cNvPr>
          <p:cNvSpPr txBox="1">
            <a:spLocks noChangeArrowheads="1"/>
          </p:cNvSpPr>
          <p:nvPr/>
        </p:nvSpPr>
        <p:spPr bwMode="auto">
          <a:xfrm>
            <a:off x="173038" y="69633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But to each one of us grace was given according to the measure of Christ's gift. 8 Therefore it says, "WHEN HE ASCENDED ON HIGH, HE LED CAPTIVE A HOST OF CAPTIVES, AND HE GAVE GIFTS TO MEN." 9 (Now this expression, "He ascended," what does it mean except that He also had descended into the lower parts of the earth? 10 He who descended is Himself also He who ascended far above all the heavens, so that He might fill all things.)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511D41F-6458-94A6-D3CA-A114878C336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4:7-10</a:t>
            </a:r>
          </a:p>
        </p:txBody>
      </p:sp>
    </p:spTree>
    <p:extLst>
      <p:ext uri="{BB962C8B-B14F-4D97-AF65-F5344CB8AC3E}">
        <p14:creationId xmlns:p14="http://schemas.microsoft.com/office/powerpoint/2010/main" val="25237743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E1F4D-33EC-5A2D-19EF-FAE5227E155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64DF806-B488-F274-D75A-B993561B7352}"/>
              </a:ext>
            </a:extLst>
          </p:cNvPr>
          <p:cNvSpPr txBox="1">
            <a:spLocks noChangeArrowheads="1"/>
          </p:cNvSpPr>
          <p:nvPr/>
        </p:nvSpPr>
        <p:spPr bwMode="auto">
          <a:xfrm>
            <a:off x="173038" y="676675"/>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 And 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15FAC9-1333-A083-1527-8F713590CEA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4:11-13</a:t>
            </a:r>
          </a:p>
        </p:txBody>
      </p:sp>
    </p:spTree>
    <p:extLst>
      <p:ext uri="{BB962C8B-B14F-4D97-AF65-F5344CB8AC3E}">
        <p14:creationId xmlns:p14="http://schemas.microsoft.com/office/powerpoint/2010/main" val="123064330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191C-EDEA-954B-EC4C-A65DEC1E898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E98EBA8-BCFE-7566-0E92-473D828EFB10}"/>
              </a:ext>
            </a:extLst>
          </p:cNvPr>
          <p:cNvSpPr txBox="1">
            <a:spLocks noChangeArrowheads="1"/>
          </p:cNvSpPr>
          <p:nvPr/>
        </p:nvSpPr>
        <p:spPr bwMode="auto">
          <a:xfrm>
            <a:off x="173038" y="676675"/>
            <a:ext cx="11805602"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 As a result, we are no longer to be children, tossed here and there by waves and carried about by every wind of doctrine, by the trickery of men, by craftiness in deceitful scheming; 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831535-EBDF-F7B1-BE56-7F2E4337835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4:14-16</a:t>
            </a:r>
          </a:p>
        </p:txBody>
      </p:sp>
    </p:spTree>
    <p:extLst>
      <p:ext uri="{BB962C8B-B14F-4D97-AF65-F5344CB8AC3E}">
        <p14:creationId xmlns:p14="http://schemas.microsoft.com/office/powerpoint/2010/main" val="388627885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0B7E-970E-E039-D421-0DB5DB30D9E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5B02575-7203-5F80-70FF-1F36F0E867CB}"/>
              </a:ext>
            </a:extLst>
          </p:cNvPr>
          <p:cNvSpPr txBox="1">
            <a:spLocks noChangeArrowheads="1"/>
          </p:cNvSpPr>
          <p:nvPr/>
        </p:nvSpPr>
        <p:spPr bwMode="auto">
          <a:xfrm>
            <a:off x="173038" y="774995"/>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I, the prisoner of the Lord, implore you to </a:t>
            </a:r>
            <a:r>
              <a:rPr lang="en-US" sz="4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walk in a manner worthy of the calling with which you have been called</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1FE943E-15F4-25F8-E725-ED9C5C5A156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a:t>
            </a:r>
          </a:p>
        </p:txBody>
      </p:sp>
    </p:spTree>
    <p:extLst>
      <p:ext uri="{BB962C8B-B14F-4D97-AF65-F5344CB8AC3E}">
        <p14:creationId xmlns:p14="http://schemas.microsoft.com/office/powerpoint/2010/main" val="31645760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93D8F-9BD8-4459-CB15-27D172BD8C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466532D-59EE-98F0-F35B-7B89D64B283E}"/>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But God, being rich in mercy, because of His great love with which He loved us, 5 even when we were dead in our transgressions, made us alive together with Christ (by grace you have been saved)</a:t>
            </a:r>
          </a:p>
        </p:txBody>
      </p:sp>
      <p:sp>
        <p:nvSpPr>
          <p:cNvPr id="6" name="TextBox 5">
            <a:extLst>
              <a:ext uri="{FF2B5EF4-FFF2-40B4-BE49-F238E27FC236}">
                <a16:creationId xmlns:a16="http://schemas.microsoft.com/office/drawing/2014/main" id="{80980A10-799B-AF43-E728-83614967331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2:4-5</a:t>
            </a:r>
          </a:p>
        </p:txBody>
      </p:sp>
    </p:spTree>
    <p:extLst>
      <p:ext uri="{BB962C8B-B14F-4D97-AF65-F5344CB8AC3E}">
        <p14:creationId xmlns:p14="http://schemas.microsoft.com/office/powerpoint/2010/main" val="412050477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1B737-F658-F125-8E05-B39BCB800A76}"/>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10CB08-1E8A-78C3-8E73-49EF369C8B25}"/>
              </a:ext>
            </a:extLst>
          </p:cNvPr>
          <p:cNvSpPr txBox="1">
            <a:spLocks noChangeArrowheads="1"/>
          </p:cNvSpPr>
          <p:nvPr/>
        </p:nvSpPr>
        <p:spPr bwMode="auto">
          <a:xfrm>
            <a:off x="173038" y="676675"/>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4 There is one body and one Spirit, just as also you were called in one hope of your calling; 5 one Lord, one faith, one baptism, 6 one God and Father of all who is over all and through all and in all.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BCBD9DD-664B-C79D-89AA-27673195D2AD}"/>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4:1-6</a:t>
            </a:r>
          </a:p>
        </p:txBody>
      </p:sp>
    </p:spTree>
    <p:extLst>
      <p:ext uri="{BB962C8B-B14F-4D97-AF65-F5344CB8AC3E}">
        <p14:creationId xmlns:p14="http://schemas.microsoft.com/office/powerpoint/2010/main" val="200102093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A87A-C17B-E48A-98CE-A7685377D9F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99B8048-80CD-FFB8-AD86-82F3A09E5924}"/>
              </a:ext>
            </a:extLst>
          </p:cNvPr>
          <p:cNvSpPr txBox="1">
            <a:spLocks noChangeArrowheads="1"/>
          </p:cNvSpPr>
          <p:nvPr/>
        </p:nvSpPr>
        <p:spPr bwMode="auto">
          <a:xfrm>
            <a:off x="173038" y="745499"/>
            <a:ext cx="1180560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seeing that His divine power has granted to us everything pertaining to life and godliness, through the true knowledge of Him who called us by His own glory and excellence.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728D8D7-166B-4018-0E70-5709122C73F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1:3</a:t>
            </a:r>
          </a:p>
        </p:txBody>
      </p:sp>
    </p:spTree>
    <p:extLst>
      <p:ext uri="{BB962C8B-B14F-4D97-AF65-F5344CB8AC3E}">
        <p14:creationId xmlns:p14="http://schemas.microsoft.com/office/powerpoint/2010/main" val="133875431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5057</TotalTime>
  <Words>1720</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Katarzyna Hader</cp:lastModifiedBy>
  <cp:revision>50</cp:revision>
  <dcterms:created xsi:type="dcterms:W3CDTF">2022-12-30T16:15:56Z</dcterms:created>
  <dcterms:modified xsi:type="dcterms:W3CDTF">2025-01-12T16:41:59Z</dcterms:modified>
</cp:coreProperties>
</file>